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4"/>
  </p:sldMasterIdLst>
  <p:notesMasterIdLst>
    <p:notesMasterId r:id="rId22"/>
  </p:notesMasterIdLst>
  <p:handoutMasterIdLst>
    <p:handoutMasterId r:id="rId23"/>
  </p:handoutMasterIdLst>
  <p:sldIdLst>
    <p:sldId id="256" r:id="rId5"/>
    <p:sldId id="277" r:id="rId6"/>
    <p:sldId id="259" r:id="rId7"/>
    <p:sldId id="270" r:id="rId8"/>
    <p:sldId id="276" r:id="rId9"/>
    <p:sldId id="261" r:id="rId10"/>
    <p:sldId id="260" r:id="rId11"/>
    <p:sldId id="262" r:id="rId12"/>
    <p:sldId id="278" r:id="rId13"/>
    <p:sldId id="266" r:id="rId14"/>
    <p:sldId id="267" r:id="rId15"/>
    <p:sldId id="274" r:id="rId16"/>
    <p:sldId id="275" r:id="rId17"/>
    <p:sldId id="258" r:id="rId18"/>
    <p:sldId id="268" r:id="rId19"/>
    <p:sldId id="272" r:id="rId20"/>
    <p:sldId id="273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7B060E-41DC-4BCB-8298-3B9DA9699699}" v="1379" dt="2021-12-19T16:15:16.970"/>
    <p1510:client id="{62C6DE36-2746-F0A8-14C2-A4DCB8A01B3A}" v="1" dt="2021-12-19T14:32:52.166"/>
    <p1510:client id="{73A92B75-49BF-F7B7-486C-89308873217E}" v="19" dt="2021-12-19T16:04:17.510"/>
    <p1510:client id="{B5078935-3ED8-4C50-9B2A-4C653CAA570C}" v="511" dt="2021-12-18T18:37:19.289"/>
    <p1510:client id="{E55858EC-FC4A-4EB4-8F05-5EB6F3918E19}" v="553" dt="2021-12-19T16:26:31.6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5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8E2D0EB-65B4-4E17-93D8-A9D5232ED0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7DA21F5-3CD8-4CC2-9EEA-49E24AB279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2CB64-A515-4255-BB5D-E2B862C98DF4}" type="datetimeFigureOut">
              <a:rPr lang="fr-BE" smtClean="0"/>
              <a:t>19-12-21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A0FAB86-CC74-402C-A08C-DFF6CD5ADF6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5053F20-01AE-45CC-9B34-FE3039A5E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9C076F-CABE-4E3B-8734-5E2E140D06F5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186886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4E862-33F2-427D-8BE9-8C1FA76A8868}" type="datetimeFigureOut">
              <a:rPr lang="fr-BE" smtClean="0"/>
              <a:t>19-12-21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F447E-D04D-49BB-B9E8-84C715BE0195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033318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8F447E-D04D-49BB-B9E8-84C715BE0195}" type="slidenum">
              <a:rPr lang="fr-BE" smtClean="0"/>
              <a:t>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97138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B90AAC68-C811-4231-BC40-3970E54DE0A3}" type="datetime1">
              <a:rPr lang="en-US" smtClean="0"/>
              <a:t>12/19/2021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02182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3E5B738B-0A2F-41EB-BF85-BCCA0E6594FA}" type="datetime1">
              <a:rPr lang="en-US" smtClean="0"/>
              <a:t>12/19/2021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326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138C5B51-1CC8-4C4F-90D3-276CE2F83FB0}" type="datetime1">
              <a:rPr lang="en-US" smtClean="0"/>
              <a:t>12/19/2021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14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8C51EB16-0CAD-4DC7-A818-6885F8EC802E}" type="datetime1">
              <a:rPr lang="en-US" smtClean="0"/>
              <a:t>12/19/2021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356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D385350B-1734-4937-B480-4210A54CE49D}" type="datetime1">
              <a:rPr lang="en-US" smtClean="0"/>
              <a:t>12/19/2021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‹N°›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7848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20FDA0CE-4409-4E91-BD83-42565F538194}" type="datetime1">
              <a:rPr lang="en-US" smtClean="0"/>
              <a:t>12/19/2021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28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757B2085-71B2-42E2-B733-D9903F3C8624}" type="datetime1">
              <a:rPr lang="en-US" smtClean="0"/>
              <a:t>12/19/2021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33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089908BB-932B-4777-98DB-3F3D2507D3CD}" type="datetime1">
              <a:rPr lang="en-US" smtClean="0"/>
              <a:t>12/19/2021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889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31036F27-E99B-4731-BD91-690FA7288BE5}" type="datetime1">
              <a:rPr lang="en-US" smtClean="0"/>
              <a:t>12/19/2021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232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48AA017B-2559-4608-9D38-C1310F9C3CEC}" type="datetime1">
              <a:rPr lang="en-US" smtClean="0"/>
              <a:t>12/19/2021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21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C4CF9855-1170-4012-A2B9-12288C0E3E88}" type="datetime1">
              <a:rPr lang="en-US" smtClean="0"/>
              <a:t>12/19/2021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967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9B3CFB28-6F76-4A7B-B335-0FA4BA8AFF6C}" type="datetime1">
              <a:rPr lang="en-US" smtClean="0"/>
              <a:t>12/19/2021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5857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06" r:id="rId6"/>
    <p:sldLayoutId id="2147483802" r:id="rId7"/>
    <p:sldLayoutId id="2147483803" r:id="rId8"/>
    <p:sldLayoutId id="2147483804" r:id="rId9"/>
    <p:sldLayoutId id="2147483805" r:id="rId10"/>
    <p:sldLayoutId id="2147483807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hyperlink" Target="https://universitelibrebruxelles.sharepoint.com/:v:/s/Section_TRAN-H201_202122-TRAN_H_201_INFO3/ETz_uOsgSoBDtoQHqd7qCL8B4I640m2mUG3ma9-4afcWBg?e=PMQK6I" TargetMode="External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59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495438" y="513129"/>
            <a:ext cx="7457514" cy="3369322"/>
          </a:xfrm>
        </p:spPr>
        <p:txBody>
          <a:bodyPr vert="horz" lIns="0" tIns="0" rIns="0" bIns="0" rtlCol="0" anchor="ctr" anchorCtr="0">
            <a:normAutofit/>
          </a:bodyPr>
          <a:lstStyle/>
          <a:p>
            <a:pPr algn="l"/>
            <a:r>
              <a:rPr lang="fr-BE" sz="3600" spc="300">
                <a:solidFill>
                  <a:srgbClr val="000000"/>
                </a:solidFill>
                <a:latin typeface="Source Sans Pro Black"/>
                <a:ea typeface="Source Sans Pro Black"/>
              </a:rPr>
              <a:t>Séquenceur multicanal à commande numérique pour synthétiseurs analogiques (semi-)</a:t>
            </a:r>
            <a:br>
              <a:rPr lang="fr-BE" sz="3600" spc="300">
                <a:latin typeface="Source Sans Pro Black"/>
                <a:ea typeface="Source Sans Pro Black"/>
              </a:rPr>
            </a:br>
            <a:r>
              <a:rPr lang="fr-BE" sz="3600" spc="300">
                <a:solidFill>
                  <a:srgbClr val="000000"/>
                </a:solidFill>
                <a:latin typeface="Source Sans Pro Black"/>
                <a:ea typeface="Source Sans Pro Black"/>
              </a:rPr>
              <a:t>modulaires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492317" y="4064367"/>
            <a:ext cx="6125372" cy="1655762"/>
          </a:xfrm>
        </p:spPr>
        <p:txBody>
          <a:bodyPr>
            <a:normAutofit/>
          </a:bodyPr>
          <a:lstStyle/>
          <a:p>
            <a:pPr algn="l"/>
            <a:r>
              <a:rPr lang="fr-BE" i="0" dirty="0">
                <a:solidFill>
                  <a:srgbClr val="000000"/>
                </a:solidFill>
                <a:latin typeface="Source Sans Pro"/>
                <a:ea typeface="Source Sans Pro"/>
              </a:rPr>
              <a:t>Présentation</a:t>
            </a:r>
            <a:r>
              <a:rPr lang="de-DE" i="0" dirty="0">
                <a:solidFill>
                  <a:srgbClr val="000000"/>
                </a:solidFill>
                <a:latin typeface="Source Sans Pro"/>
                <a:ea typeface="Source Sans Pro"/>
              </a:rPr>
              <a:t> de mi-parcours.</a:t>
            </a:r>
            <a:endParaRPr lang="fr-FR" dirty="0"/>
          </a:p>
        </p:txBody>
      </p:sp>
      <p:pic>
        <p:nvPicPr>
          <p:cNvPr id="4" name="Picture 3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60B5321B-20AD-418D-89B0-C312736F2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28" r="32335" b="2"/>
          <a:stretch/>
        </p:blipFill>
        <p:spPr>
          <a:xfrm>
            <a:off x="0" y="11"/>
            <a:ext cx="3863955" cy="6857989"/>
          </a:xfrm>
          <a:prstGeom prst="rect">
            <a:avLst/>
          </a:prstGeom>
        </p:spPr>
      </p:pic>
      <p:cxnSp>
        <p:nvCxnSpPr>
          <p:cNvPr id="73" name="Straight Connector 61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73465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EC17A4C6-9C51-46B4-8D04-9F3B88E7B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2206" y="6117620"/>
            <a:ext cx="2743200" cy="56875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2DD8851-85EF-485F-8F80-0557FFD2A365}"/>
              </a:ext>
            </a:extLst>
          </p:cNvPr>
          <p:cNvSpPr txBox="1"/>
          <p:nvPr/>
        </p:nvSpPr>
        <p:spPr>
          <a:xfrm>
            <a:off x="270328" y="5114470"/>
            <a:ext cx="274319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BE" sz="2400">
                <a:latin typeface="Source Sans Pro SemiBold"/>
                <a:ea typeface="Source Sans Pro SemiBold"/>
              </a:rPr>
              <a:t>Lucas Placentino</a:t>
            </a:r>
          </a:p>
          <a:p>
            <a:r>
              <a:rPr lang="fr-BE" sz="2400">
                <a:latin typeface="Source Sans Pro SemiBold"/>
                <a:ea typeface="Source Sans Pro SemiBold"/>
              </a:rPr>
              <a:t>Felix Rosso</a:t>
            </a:r>
          </a:p>
          <a:p>
            <a:r>
              <a:rPr lang="fr-BE" sz="2400">
                <a:latin typeface="Source Sans Pro SemiBold"/>
                <a:ea typeface="Source Sans Pro SemiBold"/>
              </a:rPr>
              <a:t>Kamil Pietrasz</a:t>
            </a:r>
          </a:p>
          <a:p>
            <a:r>
              <a:rPr lang="fr-BE" sz="2400">
                <a:latin typeface="Source Sans Pro SemiBold"/>
                <a:ea typeface="Source Sans Pro SemiBold"/>
              </a:rPr>
              <a:t>Robin Afuera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CAD12F-A8B8-4620-B0E9-8849E7852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t>1</a:t>
            </a:fld>
            <a:endParaRPr lang="en-US">
              <a:solidFill>
                <a:schemeClr val="bg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59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60B5321B-20AD-418D-89B0-C312736F2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00"/>
          <a:stretch/>
        </p:blipFill>
        <p:spPr>
          <a:xfrm>
            <a:off x="-865" y="10"/>
            <a:ext cx="1516985" cy="6858124"/>
          </a:xfrm>
          <a:prstGeom prst="rect">
            <a:avLst/>
          </a:prstGeom>
        </p:spPr>
      </p:pic>
      <p:cxnSp>
        <p:nvCxnSpPr>
          <p:cNvPr id="73" name="Straight Connector 61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73465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re 6">
            <a:extLst>
              <a:ext uri="{FF2B5EF4-FFF2-40B4-BE49-F238E27FC236}">
                <a16:creationId xmlns:a16="http://schemas.microsoft.com/office/drawing/2014/main" id="{B1007499-2AFA-40CA-8CC2-8C731CDB8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160" y="230076"/>
            <a:ext cx="7797799" cy="739873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r-FR" spc="0" dirty="0">
                <a:solidFill>
                  <a:srgbClr val="000000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Fonctionnement code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AFF91C2-4293-4704-8F60-51EAA901E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888" y="885825"/>
            <a:ext cx="5921808" cy="191452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E65A058-289D-4E91-941E-1CC91EFD2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888" y="2890839"/>
            <a:ext cx="4145412" cy="40067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3EC2724-8A4F-4C38-8937-5E0080B28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888" y="4906353"/>
            <a:ext cx="8491498" cy="106582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62EC8BF-285A-447E-96F7-D1E7D3BC2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7507" y="885825"/>
            <a:ext cx="2721370" cy="338607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C8E81F1-6C64-45F4-8170-A6D01D1190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3888" y="3371971"/>
            <a:ext cx="5339359" cy="1382702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44D4AFD-0DD5-499D-BFF6-1C1FC0B41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t>10</a:t>
            </a:fld>
            <a:endParaRPr lang="en-US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14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10C14510-8C1E-4442-870F-E0100A085F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2206" y="6117620"/>
            <a:ext cx="2743200" cy="5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05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59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60B5321B-20AD-418D-89B0-C312736F2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00"/>
          <a:stretch/>
        </p:blipFill>
        <p:spPr>
          <a:xfrm>
            <a:off x="-865" y="10"/>
            <a:ext cx="1516985" cy="6858124"/>
          </a:xfrm>
          <a:prstGeom prst="rect">
            <a:avLst/>
          </a:prstGeom>
        </p:spPr>
      </p:pic>
      <p:cxnSp>
        <p:nvCxnSpPr>
          <p:cNvPr id="73" name="Straight Connector 61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73465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AD371171-69CE-4D39-8DEE-264A055EA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343" y="226585"/>
            <a:ext cx="9928353" cy="312216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1AE7E76-56DC-448F-A696-5CEE1F1AE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1" y="3776451"/>
            <a:ext cx="6992456" cy="2653854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E4AA5FB-5CD3-473D-A58A-FD2E6F84C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t>11</a:t>
            </a:fld>
            <a:endParaRPr lang="en-US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10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FF7B5DF3-E19F-445D-98E9-5202479B7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2206" y="6117620"/>
            <a:ext cx="2743200" cy="5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45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59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60B5321B-20AD-418D-89B0-C312736F2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00"/>
          <a:stretch/>
        </p:blipFill>
        <p:spPr>
          <a:xfrm>
            <a:off x="-865" y="10"/>
            <a:ext cx="1516985" cy="6858124"/>
          </a:xfrm>
          <a:prstGeom prst="rect">
            <a:avLst/>
          </a:prstGeom>
        </p:spPr>
      </p:pic>
      <p:cxnSp>
        <p:nvCxnSpPr>
          <p:cNvPr id="73" name="Straight Connector 61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73465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0C716585-382C-40F9-8706-370BADA86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9654" y="1391273"/>
            <a:ext cx="2628713" cy="275003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86A3ECF-0D8A-4E64-BBD2-6A1E22DE3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6008" y="250599"/>
            <a:ext cx="7374201" cy="194698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4FAFB3C-D667-4011-91F2-2F4FBFA59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6009" y="2428191"/>
            <a:ext cx="7374201" cy="2643429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C1CC881-2A30-4E18-BD0C-8E319106C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t>12</a:t>
            </a:fld>
            <a:endParaRPr lang="en-US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11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3FB9E777-DF9B-4C57-8636-40A243E9F1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2206" y="6117620"/>
            <a:ext cx="2743200" cy="5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943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59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60B5321B-20AD-418D-89B0-C312736F2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00"/>
          <a:stretch/>
        </p:blipFill>
        <p:spPr>
          <a:xfrm>
            <a:off x="-865" y="10"/>
            <a:ext cx="1516985" cy="6858124"/>
          </a:xfrm>
          <a:prstGeom prst="rect">
            <a:avLst/>
          </a:prstGeom>
        </p:spPr>
      </p:pic>
      <p:cxnSp>
        <p:nvCxnSpPr>
          <p:cNvPr id="73" name="Straight Connector 61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73465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re 6">
            <a:extLst>
              <a:ext uri="{FF2B5EF4-FFF2-40B4-BE49-F238E27FC236}">
                <a16:creationId xmlns:a16="http://schemas.microsoft.com/office/drawing/2014/main" id="{B1007499-2AFA-40CA-8CC2-8C731CDB8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4750" y="226719"/>
            <a:ext cx="7797799" cy="739873"/>
          </a:xfrm>
        </p:spPr>
        <p:txBody>
          <a:bodyPr vert="horz" lIns="0" tIns="0" rIns="0" bIns="0" rtlCol="0" anchor="t" anchorCtr="0">
            <a:normAutofit/>
          </a:bodyPr>
          <a:lstStyle/>
          <a:p>
            <a:endParaRPr lang="fr-FR" spc="0">
              <a:solidFill>
                <a:srgbClr val="000000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BA89A04-7DE7-4710-8852-C19C66625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890" y="493005"/>
            <a:ext cx="8689310" cy="5125370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5D4DB4A-82AA-4B2F-B381-FF6224052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t>13</a:t>
            </a:fld>
            <a:endParaRPr lang="en-US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9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687156CA-73F6-4BB3-A8C8-79195F4E8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2206" y="6117620"/>
            <a:ext cx="2743200" cy="5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15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59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60B5321B-20AD-418D-89B0-C312736F2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00"/>
          <a:stretch/>
        </p:blipFill>
        <p:spPr>
          <a:xfrm>
            <a:off x="-865" y="10"/>
            <a:ext cx="1516985" cy="6858124"/>
          </a:xfrm>
          <a:prstGeom prst="rect">
            <a:avLst/>
          </a:prstGeom>
        </p:spPr>
      </p:pic>
      <p:cxnSp>
        <p:nvCxnSpPr>
          <p:cNvPr id="73" name="Straight Connector 61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73465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5">
            <a:extLst>
              <a:ext uri="{FF2B5EF4-FFF2-40B4-BE49-F238E27FC236}">
                <a16:creationId xmlns:a16="http://schemas.microsoft.com/office/drawing/2014/main" id="{2492AE9A-DAF8-4866-8F85-6D0AD5868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3856" y="311067"/>
            <a:ext cx="7797799" cy="594862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r-FR" spc="0" dirty="0">
                <a:solidFill>
                  <a:srgbClr val="000000"/>
                </a:solidFill>
                <a:latin typeface="Source Sans Pro SemiBold"/>
                <a:ea typeface="Source Sans Pro SemiBold"/>
              </a:rPr>
              <a:t>Bill of </a:t>
            </a:r>
            <a:r>
              <a:rPr lang="fr-FR" spc="0" dirty="0" err="1">
                <a:solidFill>
                  <a:srgbClr val="000000"/>
                </a:solidFill>
                <a:latin typeface="Source Sans Pro SemiBold"/>
                <a:ea typeface="Source Sans Pro SemiBold"/>
              </a:rPr>
              <a:t>materials</a:t>
            </a:r>
            <a:endParaRPr lang="fr-FR" spc="0" dirty="0">
              <a:solidFill>
                <a:srgbClr val="000000"/>
              </a:solidFill>
              <a:latin typeface="Source Sans Pro SemiBold"/>
              <a:ea typeface="Source Sans Pro SemiBold"/>
            </a:endParaRPr>
          </a:p>
        </p:txBody>
      </p:sp>
      <p:pic>
        <p:nvPicPr>
          <p:cNvPr id="3" name="Image 4">
            <a:extLst>
              <a:ext uri="{FF2B5EF4-FFF2-40B4-BE49-F238E27FC236}">
                <a16:creationId xmlns:a16="http://schemas.microsoft.com/office/drawing/2014/main" id="{DAD87F28-2B70-4674-BAD7-A2597CCF0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861" y="916982"/>
            <a:ext cx="9063892" cy="4916577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61FB2DF-8797-4E66-B0F4-4E134F60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t>14</a:t>
            </a:fld>
            <a:endParaRPr lang="en-US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11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9DD97E4C-BE8C-42EB-9887-15BBC4E80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2206" y="6117620"/>
            <a:ext cx="2743200" cy="5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96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59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60B5321B-20AD-418D-89B0-C312736F2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00"/>
          <a:stretch/>
        </p:blipFill>
        <p:spPr>
          <a:xfrm>
            <a:off x="-865" y="10"/>
            <a:ext cx="1516985" cy="6858124"/>
          </a:xfrm>
          <a:prstGeom prst="rect">
            <a:avLst/>
          </a:prstGeom>
        </p:spPr>
      </p:pic>
      <p:cxnSp>
        <p:nvCxnSpPr>
          <p:cNvPr id="73" name="Straight Connector 61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73465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ous-titre 8">
            <a:extLst>
              <a:ext uri="{FF2B5EF4-FFF2-40B4-BE49-F238E27FC236}">
                <a16:creationId xmlns:a16="http://schemas.microsoft.com/office/drawing/2014/main" id="{B33F6E6D-924C-4000-AFA5-705C27616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7135" y="1538396"/>
            <a:ext cx="7035695" cy="4194149"/>
          </a:xfrm>
        </p:spPr>
        <p:txBody>
          <a:bodyPr>
            <a:normAutofit lnSpcReduction="10000"/>
          </a:bodyPr>
          <a:lstStyle/>
          <a:p>
            <a:pPr marL="342900" indent="-342900" algn="l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fr-FR" i="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Code complètement orienté objet</a:t>
            </a:r>
          </a:p>
          <a:p>
            <a:pPr marL="342900" indent="-342900" algn="l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fr-FR" i="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Boutons</a:t>
            </a:r>
          </a:p>
          <a:p>
            <a:pPr marL="342900" indent="-342900" algn="l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fr-FR" i="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LCD</a:t>
            </a:r>
          </a:p>
          <a:p>
            <a:pPr marL="342900" indent="-342900" algn="l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fr-FR" i="0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DACs</a:t>
            </a:r>
            <a:endParaRPr lang="fr-FR" i="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42900" indent="-342900" algn="l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fr-FR" i="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Séquence de </a:t>
            </a:r>
            <a:r>
              <a:rPr lang="fr-FR" i="0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steps</a:t>
            </a:r>
            <a:endParaRPr lang="fr-FR" i="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42900" indent="-342900" algn="l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fr-FR" i="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Séquence de </a:t>
            </a:r>
            <a:r>
              <a:rPr lang="fr-FR" i="0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LEDs</a:t>
            </a:r>
            <a:endParaRPr lang="fr-FR" i="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42900" indent="-342900" algn="l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fr-FR" i="0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Clock</a:t>
            </a:r>
            <a:endParaRPr lang="fr-FR" i="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42900" indent="-342900" algn="l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fr-FR" i="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Play/Pause</a:t>
            </a:r>
          </a:p>
          <a:p>
            <a:pPr marL="342900" indent="-342900" algn="l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fr-FR" i="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Chargement de séquence sauvegardée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B1007499-2AFA-40CA-8CC2-8C731CDB8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160" y="514144"/>
            <a:ext cx="7797799" cy="739873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r-FR" spc="0">
                <a:solidFill>
                  <a:srgbClr val="000000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Futurs rajouts ou améliorations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08C3C6A-8096-437C-B9C0-689F35EA9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t>15</a:t>
            </a:fld>
            <a:endParaRPr lang="en-US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10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E7F9B2A7-BC04-4CFE-8664-F5384ACD0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2206" y="6117620"/>
            <a:ext cx="2743200" cy="5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25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59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60B5321B-20AD-418D-89B0-C312736F2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00"/>
          <a:stretch/>
        </p:blipFill>
        <p:spPr>
          <a:xfrm>
            <a:off x="-865" y="10"/>
            <a:ext cx="1516985" cy="6858124"/>
          </a:xfrm>
          <a:prstGeom prst="rect">
            <a:avLst/>
          </a:prstGeom>
        </p:spPr>
      </p:pic>
      <p:cxnSp>
        <p:nvCxnSpPr>
          <p:cNvPr id="73" name="Straight Connector 61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73465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ous-titre 8">
            <a:extLst>
              <a:ext uri="{FF2B5EF4-FFF2-40B4-BE49-F238E27FC236}">
                <a16:creationId xmlns:a16="http://schemas.microsoft.com/office/drawing/2014/main" id="{B33F6E6D-924C-4000-AFA5-705C27616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7619" y="1137860"/>
            <a:ext cx="4805751" cy="4872321"/>
          </a:xfrm>
        </p:spPr>
        <p:txBody>
          <a:bodyPr vert="horz" lIns="0" tIns="0" rIns="0" bIns="0" rtlCol="0" anchor="t" anchorCtr="0">
            <a:noAutofit/>
          </a:bodyPr>
          <a:lstStyle/>
          <a:p>
            <a:pPr algn="l"/>
            <a:r>
              <a:rPr lang="pl-PL" i="0" dirty="0">
                <a:solidFill>
                  <a:srgbClr val="000000"/>
                </a:solidFill>
                <a:latin typeface="Source Sans Pro"/>
                <a:ea typeface="Source Sans Pro"/>
              </a:rPr>
              <a:t>Test</a:t>
            </a:r>
            <a:r>
              <a:rPr lang="fr-FR" i="0" dirty="0" err="1">
                <a:solidFill>
                  <a:srgbClr val="000000"/>
                </a:solidFill>
                <a:latin typeface="Source Sans Pro"/>
                <a:ea typeface="Source Sans Pro"/>
              </a:rPr>
              <a:t>és</a:t>
            </a:r>
            <a:r>
              <a:rPr lang="pl-PL" i="0" dirty="0">
                <a:solidFill>
                  <a:srgbClr val="000000"/>
                </a:solidFill>
                <a:latin typeface="Source Sans Pro"/>
                <a:ea typeface="Source Sans Pro"/>
              </a:rPr>
              <a:t> avec succ</a:t>
            </a:r>
            <a:r>
              <a:rPr lang="fr-FR" i="0" dirty="0">
                <a:solidFill>
                  <a:srgbClr val="000000"/>
                </a:solidFill>
                <a:latin typeface="Source Sans Pro"/>
                <a:ea typeface="Source Sans Pro"/>
              </a:rPr>
              <a:t>è</a:t>
            </a:r>
            <a:r>
              <a:rPr lang="pl-PL" i="0" dirty="0">
                <a:solidFill>
                  <a:srgbClr val="000000"/>
                </a:solidFill>
                <a:latin typeface="Source Sans Pro"/>
                <a:ea typeface="Source Sans Pro"/>
              </a:rPr>
              <a:t>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i="0" dirty="0">
                <a:solidFill>
                  <a:srgbClr val="000000"/>
                </a:solidFill>
                <a:latin typeface="Source Sans Pro"/>
                <a:ea typeface="Source Sans Pro"/>
              </a:rPr>
              <a:t>LCD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i="0" dirty="0">
                <a:solidFill>
                  <a:srgbClr val="000000"/>
                </a:solidFill>
                <a:latin typeface="Source Sans Pro"/>
                <a:ea typeface="Source Sans Pro"/>
              </a:rPr>
              <a:t>Boutons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i="0" dirty="0">
                <a:solidFill>
                  <a:srgbClr val="000000"/>
                </a:solidFill>
                <a:latin typeface="Source Sans Pro"/>
                <a:ea typeface="Source Sans Pro"/>
              </a:rPr>
              <a:t>Encodeurs rotatifs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sz="2400" i="0" dirty="0">
                <a:solidFill>
                  <a:srgbClr val="000000"/>
                </a:solidFill>
                <a:latin typeface="Source Sans Pro"/>
                <a:ea typeface="Source Sans Pro"/>
              </a:rPr>
              <a:t>DAC</a:t>
            </a:r>
            <a:endParaRPr lang="pl-PL" i="0" dirty="0">
              <a:solidFill>
                <a:srgbClr val="000000"/>
              </a:solidFill>
              <a:latin typeface="Source Sans Pro"/>
              <a:ea typeface="Source Sans Pro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400" i="0" dirty="0">
                <a:solidFill>
                  <a:srgbClr val="000000"/>
                </a:solidFill>
                <a:latin typeface="Source Sans Pro"/>
                <a:ea typeface="Source Sans Pro"/>
              </a:rPr>
              <a:t>Paramètres</a:t>
            </a:r>
            <a:endParaRPr lang="pl-PL" sz="2400" i="0" dirty="0">
              <a:solidFill>
                <a:srgbClr val="000000"/>
              </a:solidFill>
              <a:latin typeface="Source Sans Pro"/>
              <a:ea typeface="Source Sans Pro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pl-PL" sz="2000" i="0" dirty="0">
                <a:solidFill>
                  <a:srgbClr val="000000"/>
                </a:solidFill>
                <a:latin typeface="Source Sans Pro"/>
                <a:ea typeface="Source Sans Pro"/>
              </a:rPr>
              <a:t>CV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pl-PL" sz="2000" i="0" dirty="0">
                <a:solidFill>
                  <a:srgbClr val="000000"/>
                </a:solidFill>
                <a:latin typeface="Source Sans Pro"/>
                <a:ea typeface="Source Sans Pro"/>
              </a:rPr>
              <a:t>Pitch</a:t>
            </a:r>
            <a:endParaRPr lang="pl-PL" i="0" dirty="0">
              <a:solidFill>
                <a:srgbClr val="000000"/>
              </a:solidFill>
              <a:latin typeface="Source Sans Pro"/>
              <a:ea typeface="Source Sans Pro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sz="2400" i="0" dirty="0">
                <a:solidFill>
                  <a:srgbClr val="000000"/>
                </a:solidFill>
                <a:latin typeface="Source Sans Pro"/>
                <a:ea typeface="Source Sans Pro"/>
              </a:rPr>
              <a:t>LED</a:t>
            </a:r>
            <a:endParaRPr lang="pl-PL" i="0" dirty="0">
              <a:solidFill>
                <a:srgbClr val="000000"/>
              </a:solidFill>
              <a:latin typeface="Source Sans Pro"/>
              <a:ea typeface="Source Sans Pro"/>
            </a:endParaRPr>
          </a:p>
          <a:p>
            <a:pPr algn="l"/>
            <a:endParaRPr lang="pl-PL" i="0" dirty="0">
              <a:solidFill>
                <a:srgbClr val="000000"/>
              </a:solidFill>
              <a:latin typeface="Source Sans Pro"/>
              <a:ea typeface="Source Sans Pro"/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B1007499-2AFA-40CA-8CC2-8C731CDB8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1156" y="397988"/>
            <a:ext cx="7797799" cy="739873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r-FR" spc="0">
                <a:solidFill>
                  <a:srgbClr val="000000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Conclusion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62569EC-239F-427C-B413-8A47D6B8F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pc="0" smtClean="0">
                <a:solidFill>
                  <a:schemeClr val="bg1">
                    <a:alpha val="70000"/>
                  </a:schemeClr>
                </a:solidFill>
              </a:rPr>
              <a:t>16</a:t>
            </a:fld>
            <a:endParaRPr lang="en-US" spc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10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5A6E7874-404A-4142-A582-22E23A88F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2206" y="6117620"/>
            <a:ext cx="2743200" cy="5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03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59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495438" y="513129"/>
            <a:ext cx="7457514" cy="3369322"/>
          </a:xfrm>
        </p:spPr>
        <p:txBody>
          <a:bodyPr vert="horz" lIns="0" tIns="0" rIns="0" bIns="0" rtlCol="0" anchor="ctr" anchorCtr="0">
            <a:normAutofit/>
          </a:bodyPr>
          <a:lstStyle/>
          <a:p>
            <a:pPr algn="l"/>
            <a:r>
              <a:rPr lang="fr-BE" sz="6600" spc="300">
                <a:solidFill>
                  <a:srgbClr val="000000"/>
                </a:solidFill>
                <a:latin typeface="Source Sans Pro Black"/>
                <a:ea typeface="Source Sans Pro Black"/>
              </a:rPr>
              <a:t>Merci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492317" y="4064367"/>
            <a:ext cx="6125372" cy="1655762"/>
          </a:xfrm>
        </p:spPr>
        <p:txBody>
          <a:bodyPr>
            <a:normAutofit/>
          </a:bodyPr>
          <a:lstStyle/>
          <a:p>
            <a:pPr algn="l"/>
            <a:r>
              <a:rPr lang="fr-BE" i="0">
                <a:solidFill>
                  <a:srgbClr val="000000"/>
                </a:solidFill>
                <a:latin typeface="Source Sans Pro"/>
                <a:ea typeface="Source Sans Pro"/>
              </a:rPr>
              <a:t>Présentation</a:t>
            </a:r>
            <a:r>
              <a:rPr lang="de-DE" i="0">
                <a:solidFill>
                  <a:srgbClr val="000000"/>
                </a:solidFill>
                <a:latin typeface="Source Sans Pro"/>
                <a:ea typeface="Source Sans Pro"/>
              </a:rPr>
              <a:t> de mi-parcours du prototype.</a:t>
            </a:r>
            <a:endParaRPr lang="fr-FR"/>
          </a:p>
        </p:txBody>
      </p:sp>
      <p:pic>
        <p:nvPicPr>
          <p:cNvPr id="4" name="Picture 3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60B5321B-20AD-418D-89B0-C312736F2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28" r="32335" b="2"/>
          <a:stretch/>
        </p:blipFill>
        <p:spPr>
          <a:xfrm>
            <a:off x="20" y="10"/>
            <a:ext cx="3863955" cy="6857989"/>
          </a:xfrm>
          <a:prstGeom prst="rect">
            <a:avLst/>
          </a:prstGeom>
        </p:spPr>
      </p:pic>
      <p:cxnSp>
        <p:nvCxnSpPr>
          <p:cNvPr id="73" name="Straight Connector 61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73465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E2DD8851-85EF-485F-8F80-0557FFD2A365}"/>
              </a:ext>
            </a:extLst>
          </p:cNvPr>
          <p:cNvSpPr txBox="1"/>
          <p:nvPr/>
        </p:nvSpPr>
        <p:spPr>
          <a:xfrm>
            <a:off x="270328" y="5114470"/>
            <a:ext cx="274319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BE" sz="2400">
                <a:latin typeface="Source Sans Pro SemiBold"/>
                <a:ea typeface="Source Sans Pro SemiBold"/>
              </a:rPr>
              <a:t>Lucas Placentino</a:t>
            </a:r>
          </a:p>
          <a:p>
            <a:r>
              <a:rPr lang="fr-BE" sz="2400">
                <a:latin typeface="Source Sans Pro SemiBold"/>
                <a:ea typeface="Source Sans Pro SemiBold"/>
              </a:rPr>
              <a:t>Felix Rosso</a:t>
            </a:r>
          </a:p>
          <a:p>
            <a:r>
              <a:rPr lang="fr-BE" sz="2400">
                <a:latin typeface="Source Sans Pro SemiBold"/>
                <a:ea typeface="Source Sans Pro SemiBold"/>
              </a:rPr>
              <a:t>Kamil Pietrasz</a:t>
            </a:r>
          </a:p>
          <a:p>
            <a:r>
              <a:rPr lang="fr-BE" sz="2400">
                <a:latin typeface="Source Sans Pro SemiBold"/>
                <a:ea typeface="Source Sans Pro SemiBold"/>
              </a:rPr>
              <a:t>Robin Afuera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A908AE-2787-4864-A0CB-1467D030D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t>17</a:t>
            </a:fld>
            <a:endParaRPr lang="en-US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10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E949C6AA-C308-4E41-A933-F01B3A50B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2206" y="6117620"/>
            <a:ext cx="2743200" cy="5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328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59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60B5321B-20AD-418D-89B0-C312736F23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00"/>
          <a:stretch/>
        </p:blipFill>
        <p:spPr>
          <a:xfrm>
            <a:off x="-865" y="10"/>
            <a:ext cx="1516985" cy="6858124"/>
          </a:xfrm>
          <a:prstGeom prst="rect">
            <a:avLst/>
          </a:prstGeom>
        </p:spPr>
      </p:pic>
      <p:cxnSp>
        <p:nvCxnSpPr>
          <p:cNvPr id="73" name="Straight Connector 61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73465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ous-titre 8">
            <a:extLst>
              <a:ext uri="{FF2B5EF4-FFF2-40B4-BE49-F238E27FC236}">
                <a16:creationId xmlns:a16="http://schemas.microsoft.com/office/drawing/2014/main" id="{B33F6E6D-924C-4000-AFA5-705C27616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53581" y="1238565"/>
            <a:ext cx="5347545" cy="5163433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i="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Objectif du projet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i="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Design du </a:t>
            </a:r>
            <a:r>
              <a:rPr lang="fr-FR" i="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séquenceur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i="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Tests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i="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Prototypage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i="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Fonctionnement électronique</a:t>
            </a:r>
            <a:endParaRPr lang="pl-PL" i="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i="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Code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i="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Bill </a:t>
            </a:r>
            <a:r>
              <a:rPr lang="fr-FR" i="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</a:t>
            </a:r>
            <a:r>
              <a:rPr lang="pl-PL" i="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 </a:t>
            </a:r>
            <a:r>
              <a:rPr lang="fr-FR" i="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</a:t>
            </a:r>
            <a:r>
              <a:rPr lang="pl-PL" i="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aterials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i="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Futures </a:t>
            </a:r>
            <a:r>
              <a:rPr lang="fr-FR" i="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améliorations </a:t>
            </a:r>
            <a:endParaRPr lang="pl-PL" i="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B1007499-2AFA-40CA-8CC2-8C731CDB8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4481" y="542251"/>
            <a:ext cx="7797799" cy="739873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pl-PL" spc="0" dirty="0">
                <a:solidFill>
                  <a:srgbClr val="000000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OVERVIEW</a:t>
            </a:r>
            <a:endParaRPr lang="fr-FR" spc="0" dirty="0">
              <a:solidFill>
                <a:srgbClr val="000000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585187C-1FEA-4697-8797-FC65B24FA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t>2</a:t>
            </a:fld>
            <a:endParaRPr lang="en-US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10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884B3047-4E8D-48DD-9B4C-3E76838A4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2206" y="6117620"/>
            <a:ext cx="2743200" cy="5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286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59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60B5321B-20AD-418D-89B0-C312736F2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00"/>
          <a:stretch/>
        </p:blipFill>
        <p:spPr>
          <a:xfrm>
            <a:off x="-865" y="10"/>
            <a:ext cx="1516985" cy="6858124"/>
          </a:xfrm>
          <a:prstGeom prst="rect">
            <a:avLst/>
          </a:prstGeom>
        </p:spPr>
      </p:pic>
      <p:cxnSp>
        <p:nvCxnSpPr>
          <p:cNvPr id="73" name="Straight Connector 61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73465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ous-titre 8">
            <a:extLst>
              <a:ext uri="{FF2B5EF4-FFF2-40B4-BE49-F238E27FC236}">
                <a16:creationId xmlns:a16="http://schemas.microsoft.com/office/drawing/2014/main" id="{B33F6E6D-924C-4000-AFA5-705C27616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66926" y="823242"/>
            <a:ext cx="9429750" cy="2186088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pl-PL" sz="1800" i="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Automatiser le </a:t>
            </a:r>
            <a:r>
              <a:rPr lang="fr-BE" sz="1800" i="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fonctionnement</a:t>
            </a:r>
            <a:r>
              <a:rPr lang="pl-PL" sz="1800" i="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du </a:t>
            </a:r>
            <a:r>
              <a:rPr lang="fr-BE" sz="1800" i="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synthétiseur</a:t>
            </a:r>
            <a:r>
              <a:rPr lang="pl-PL" sz="1800" i="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en creant </a:t>
            </a:r>
            <a:r>
              <a:rPr lang="fr-BE" sz="1800" i="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un séquenceur</a:t>
            </a:r>
            <a:endParaRPr lang="pl-PL" sz="1800" i="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800100" lvl="1" indent="-34290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fr-FR" sz="1400" i="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Exemple de séquence : [ C3 , E3 , G3 , B3 , C4 , B3 , G3 , E3 ]</a:t>
            </a:r>
            <a:r>
              <a:rPr lang="pl-PL" sz="1400" i="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DO MI SOL SI DO SI SOL MI</a:t>
            </a:r>
            <a:endParaRPr lang="fr-BE" sz="1400" i="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42900" indent="-34290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pl-PL" sz="1800" i="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Sequenceur avec une interface </a:t>
            </a:r>
            <a:r>
              <a:rPr lang="fr-FR" sz="1800" i="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intuitive et ergonomique</a:t>
            </a:r>
          </a:p>
          <a:p>
            <a:pPr marL="342900" indent="-34290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fr-FR" sz="1800" i="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Contrôle</a:t>
            </a:r>
            <a:r>
              <a:rPr lang="pl-PL" sz="1800" i="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de diff</a:t>
            </a:r>
            <a:r>
              <a:rPr lang="fr-FR" sz="1800" i="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é</a:t>
            </a:r>
            <a:r>
              <a:rPr lang="pl-PL" sz="1800" i="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rents </a:t>
            </a:r>
            <a:r>
              <a:rPr lang="fr-FR" sz="1800" i="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paramètres : Pitch, Tempo, CV, </a:t>
            </a:r>
            <a:r>
              <a:rPr lang="fr-FR" sz="1800" i="0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etc</a:t>
            </a:r>
            <a:endParaRPr lang="fr-FR" sz="1800" i="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B1007499-2AFA-40CA-8CC2-8C731CDB8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4481" y="185066"/>
            <a:ext cx="7797799" cy="453110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r-FR" spc="0" dirty="0">
                <a:solidFill>
                  <a:srgbClr val="000000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Objectif du projet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86C0F7E4-AFB3-4904-8276-F902379F1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t>3</a:t>
            </a:fld>
            <a:endParaRPr lang="en-US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11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E3CD204B-DD6D-4BCD-9040-6E4F624C0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2206" y="6117620"/>
            <a:ext cx="2743200" cy="568757"/>
          </a:xfrm>
          <a:prstGeom prst="rect">
            <a:avLst/>
          </a:prstGeom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822F7DA4-B33C-4579-9C99-29EA1291B033}"/>
              </a:ext>
            </a:extLst>
          </p:cNvPr>
          <p:cNvGrpSpPr/>
          <p:nvPr/>
        </p:nvGrpSpPr>
        <p:grpSpPr>
          <a:xfrm>
            <a:off x="2043582" y="2454022"/>
            <a:ext cx="7404389" cy="4218912"/>
            <a:chOff x="2043582" y="2454022"/>
            <a:chExt cx="7404389" cy="4218912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184CE52B-CC26-4109-8E09-6AAC905732B3}"/>
                </a:ext>
              </a:extLst>
            </p:cNvPr>
            <p:cNvSpPr txBox="1"/>
            <p:nvPr/>
          </p:nvSpPr>
          <p:spPr>
            <a:xfrm>
              <a:off x="2043582" y="2454022"/>
              <a:ext cx="7404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Synthétiseur</a:t>
              </a:r>
              <a:r>
                <a:rPr lang="pl-PL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 analogique semi</a:t>
              </a:r>
              <a:r>
                <a:rPr lang="fr-FR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-</a:t>
              </a:r>
              <a:r>
                <a:rPr lang="pl-PL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modulaire monophonique</a:t>
              </a:r>
              <a:r>
                <a:rPr lang="fr-FR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 :</a:t>
              </a:r>
              <a:endParaRPr lang="fr-BE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4901FDC0-2823-461F-93A6-28AA7C92F3A1}"/>
                </a:ext>
              </a:extLst>
            </p:cNvPr>
            <p:cNvGrpSpPr/>
            <p:nvPr/>
          </p:nvGrpSpPr>
          <p:grpSpPr>
            <a:xfrm>
              <a:off x="2043582" y="2834955"/>
              <a:ext cx="6703894" cy="3837979"/>
              <a:chOff x="1760059" y="2834955"/>
              <a:chExt cx="6703894" cy="3837979"/>
            </a:xfrm>
          </p:grpSpPr>
          <p:pic>
            <p:nvPicPr>
              <p:cNvPr id="3" name="Image 2">
                <a:extLst>
                  <a:ext uri="{FF2B5EF4-FFF2-40B4-BE49-F238E27FC236}">
                    <a16:creationId xmlns:a16="http://schemas.microsoft.com/office/drawing/2014/main" id="{1C93D98F-59E5-442A-AD2F-706F5186CC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60059" y="2834955"/>
                <a:ext cx="6703894" cy="3837979"/>
              </a:xfrm>
              <a:prstGeom prst="rect">
                <a:avLst/>
              </a:prstGeom>
            </p:spPr>
          </p:pic>
          <p:sp>
            <p:nvSpPr>
              <p:cNvPr id="12" name="Sous-titre 8">
                <a:extLst>
                  <a:ext uri="{FF2B5EF4-FFF2-40B4-BE49-F238E27FC236}">
                    <a16:creationId xmlns:a16="http://schemas.microsoft.com/office/drawing/2014/main" id="{155E2442-15D0-45CD-8B1A-FB715AD0C6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60537" y="6335743"/>
                <a:ext cx="2781801" cy="224839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rmAutofit fontScale="55000" lnSpcReduction="20000"/>
              </a:bodyPr>
              <a:lstStyle>
                <a:lvl1pPr marL="0" indent="0" algn="ctr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Font typeface="Wingdings" panose="05000000000000000000" pitchFamily="2" charset="2"/>
                  <a:buNone/>
                  <a:defRPr sz="2400" i="1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FontTx/>
                  <a:buNone/>
                  <a:defRPr sz="2000" i="1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Font typeface="Wingdings" panose="05000000000000000000" pitchFamily="2" charset="2"/>
                  <a:buNone/>
                  <a:defRPr sz="18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FontTx/>
                  <a:buNone/>
                  <a:defRPr sz="1600" i="1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Font typeface="Wingdings" panose="05000000000000000000" pitchFamily="2" charset="2"/>
                  <a:buNone/>
                  <a:defRPr sz="1600" kern="1200">
                    <a:solidFill>
                      <a:schemeClr val="tx1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fr-FR" i="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Photo : behringer.com</a:t>
                </a:r>
              </a:p>
            </p:txBody>
          </p:sp>
          <p:sp>
            <p:nvSpPr>
              <p:cNvPr id="13" name="Rectangle : coins arrondis 12">
                <a:extLst>
                  <a:ext uri="{FF2B5EF4-FFF2-40B4-BE49-F238E27FC236}">
                    <a16:creationId xmlns:a16="http://schemas.microsoft.com/office/drawing/2014/main" id="{FB7FE869-5691-4787-B351-E26806CFFBB5}"/>
                  </a:ext>
                </a:extLst>
              </p:cNvPr>
              <p:cNvSpPr/>
              <p:nvPr/>
            </p:nvSpPr>
            <p:spPr>
              <a:xfrm>
                <a:off x="3082340" y="3142695"/>
                <a:ext cx="287266" cy="292963"/>
              </a:xfrm>
              <a:prstGeom prst="roundRect">
                <a:avLst/>
              </a:prstGeom>
              <a:noFill/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" name="Rectangle : coins arrondis 13">
                <a:extLst>
                  <a:ext uri="{FF2B5EF4-FFF2-40B4-BE49-F238E27FC236}">
                    <a16:creationId xmlns:a16="http://schemas.microsoft.com/office/drawing/2014/main" id="{CF90661B-BDEB-4FF2-8BD5-F5D8E67CA968}"/>
                  </a:ext>
                </a:extLst>
              </p:cNvPr>
              <p:cNvSpPr/>
              <p:nvPr/>
            </p:nvSpPr>
            <p:spPr>
              <a:xfrm>
                <a:off x="4823782" y="3429001"/>
                <a:ext cx="287266" cy="304800"/>
              </a:xfrm>
              <a:prstGeom prst="roundRect">
                <a:avLst/>
              </a:prstGeom>
              <a:noFill/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" name="Rectangle : coins arrondis 14">
                <a:extLst>
                  <a:ext uri="{FF2B5EF4-FFF2-40B4-BE49-F238E27FC236}">
                    <a16:creationId xmlns:a16="http://schemas.microsoft.com/office/drawing/2014/main" id="{E5CD2792-429F-4F8F-B6C0-9230A50CB099}"/>
                  </a:ext>
                </a:extLst>
              </p:cNvPr>
              <p:cNvSpPr/>
              <p:nvPr/>
            </p:nvSpPr>
            <p:spPr>
              <a:xfrm>
                <a:off x="3952629" y="3136950"/>
                <a:ext cx="287266" cy="304800"/>
              </a:xfrm>
              <a:prstGeom prst="roundRect">
                <a:avLst/>
              </a:prstGeom>
              <a:noFill/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Rectangle : coins arrondis 15">
                <a:extLst>
                  <a:ext uri="{FF2B5EF4-FFF2-40B4-BE49-F238E27FC236}">
                    <a16:creationId xmlns:a16="http://schemas.microsoft.com/office/drawing/2014/main" id="{97F458EC-CCC2-4397-B760-4806AC1C75A8}"/>
                  </a:ext>
                </a:extLst>
              </p:cNvPr>
              <p:cNvSpPr/>
              <p:nvPr/>
            </p:nvSpPr>
            <p:spPr>
              <a:xfrm>
                <a:off x="5411672" y="3435698"/>
                <a:ext cx="287266" cy="304800"/>
              </a:xfrm>
              <a:prstGeom prst="roundRect">
                <a:avLst/>
              </a:prstGeom>
              <a:noFill/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Rectangle : coins arrondis 16">
                <a:extLst>
                  <a:ext uri="{FF2B5EF4-FFF2-40B4-BE49-F238E27FC236}">
                    <a16:creationId xmlns:a16="http://schemas.microsoft.com/office/drawing/2014/main" id="{0ECBC1B1-84A2-4109-8840-B3C04D80BA8C}"/>
                  </a:ext>
                </a:extLst>
              </p:cNvPr>
              <p:cNvSpPr/>
              <p:nvPr/>
            </p:nvSpPr>
            <p:spPr>
              <a:xfrm>
                <a:off x="3665363" y="3136776"/>
                <a:ext cx="287266" cy="304800"/>
              </a:xfrm>
              <a:prstGeom prst="roundRect">
                <a:avLst/>
              </a:prstGeom>
              <a:noFill/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Rectangle : coins arrondis 17">
                <a:extLst>
                  <a:ext uri="{FF2B5EF4-FFF2-40B4-BE49-F238E27FC236}">
                    <a16:creationId xmlns:a16="http://schemas.microsoft.com/office/drawing/2014/main" id="{8CC2C888-33A1-4C79-A8FE-6465DD4FD63A}"/>
                  </a:ext>
                </a:extLst>
              </p:cNvPr>
              <p:cNvSpPr/>
              <p:nvPr/>
            </p:nvSpPr>
            <p:spPr>
              <a:xfrm>
                <a:off x="3373420" y="3143126"/>
                <a:ext cx="287266" cy="304800"/>
              </a:xfrm>
              <a:prstGeom prst="roundRect">
                <a:avLst/>
              </a:prstGeom>
              <a:noFill/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Rectangle : coins arrondis 18">
                <a:extLst>
                  <a:ext uri="{FF2B5EF4-FFF2-40B4-BE49-F238E27FC236}">
                    <a16:creationId xmlns:a16="http://schemas.microsoft.com/office/drawing/2014/main" id="{5C974A22-BBF1-4F36-81D3-860A951FE3E3}"/>
                  </a:ext>
                </a:extLst>
              </p:cNvPr>
              <p:cNvSpPr/>
              <p:nvPr/>
            </p:nvSpPr>
            <p:spPr>
              <a:xfrm>
                <a:off x="4239895" y="3136776"/>
                <a:ext cx="287266" cy="304800"/>
              </a:xfrm>
              <a:prstGeom prst="roundRect">
                <a:avLst/>
              </a:prstGeom>
              <a:noFill/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Rectangle : coins arrondis 19">
                <a:extLst>
                  <a:ext uri="{FF2B5EF4-FFF2-40B4-BE49-F238E27FC236}">
                    <a16:creationId xmlns:a16="http://schemas.microsoft.com/office/drawing/2014/main" id="{F89F0A1B-BF1E-4E40-9719-930ADA4D9A44}"/>
                  </a:ext>
                </a:extLst>
              </p:cNvPr>
              <p:cNvSpPr/>
              <p:nvPr/>
            </p:nvSpPr>
            <p:spPr>
              <a:xfrm>
                <a:off x="5117727" y="3435524"/>
                <a:ext cx="287266" cy="304800"/>
              </a:xfrm>
              <a:prstGeom prst="roundRect">
                <a:avLst/>
              </a:prstGeom>
              <a:noFill/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78661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59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60B5321B-20AD-418D-89B0-C312736F2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00"/>
          <a:stretch/>
        </p:blipFill>
        <p:spPr>
          <a:xfrm>
            <a:off x="-865" y="10"/>
            <a:ext cx="1516985" cy="6858124"/>
          </a:xfrm>
          <a:prstGeom prst="rect">
            <a:avLst/>
          </a:prstGeom>
        </p:spPr>
      </p:pic>
      <p:cxnSp>
        <p:nvCxnSpPr>
          <p:cNvPr id="73" name="Straight Connector 61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73465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re 6">
            <a:extLst>
              <a:ext uri="{FF2B5EF4-FFF2-40B4-BE49-F238E27FC236}">
                <a16:creationId xmlns:a16="http://schemas.microsoft.com/office/drawing/2014/main" id="{B1007499-2AFA-40CA-8CC2-8C731CDB8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4481" y="289673"/>
            <a:ext cx="7797799" cy="739873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r-FR" spc="0">
                <a:solidFill>
                  <a:srgbClr val="000000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Design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90BB274-CFFE-4260-8CD7-5A263A497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142" y="922199"/>
            <a:ext cx="7610798" cy="4551051"/>
          </a:xfrm>
          <a:prstGeom prst="rect">
            <a:avLst/>
          </a:prstGeom>
        </p:spPr>
      </p:pic>
      <p:sp>
        <p:nvSpPr>
          <p:cNvPr id="13" name="Sous-titre 8">
            <a:extLst>
              <a:ext uri="{FF2B5EF4-FFF2-40B4-BE49-F238E27FC236}">
                <a16:creationId xmlns:a16="http://schemas.microsoft.com/office/drawing/2014/main" id="{9BC99D70-0238-49A8-81AE-52148C897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04481" y="5678371"/>
            <a:ext cx="5575300" cy="602141"/>
          </a:xfrm>
        </p:spPr>
        <p:txBody>
          <a:bodyPr>
            <a:normAutofit/>
          </a:bodyPr>
          <a:lstStyle/>
          <a:p>
            <a:pPr algn="l"/>
            <a:r>
              <a:rPr lang="fr-FR" i="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Ergonomie, intuitivité et facilité.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C17B585-4BED-41EE-A007-A896F70D9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t>4</a:t>
            </a:fld>
            <a:endParaRPr lang="en-US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11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A850D22E-0D03-4F0F-9268-825F205D1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2206" y="6117620"/>
            <a:ext cx="2743200" cy="5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14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59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60B5321B-20AD-418D-89B0-C312736F2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00"/>
          <a:stretch/>
        </p:blipFill>
        <p:spPr>
          <a:xfrm>
            <a:off x="-865" y="10"/>
            <a:ext cx="1516985" cy="6858124"/>
          </a:xfrm>
          <a:prstGeom prst="rect">
            <a:avLst/>
          </a:prstGeom>
        </p:spPr>
      </p:pic>
      <p:cxnSp>
        <p:nvCxnSpPr>
          <p:cNvPr id="73" name="Straight Connector 61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73465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re 6">
            <a:extLst>
              <a:ext uri="{FF2B5EF4-FFF2-40B4-BE49-F238E27FC236}">
                <a16:creationId xmlns:a16="http://schemas.microsoft.com/office/drawing/2014/main" id="{B1007499-2AFA-40CA-8CC2-8C731CDB8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6292" y="579345"/>
            <a:ext cx="6642100" cy="739873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r-FR" spc="0">
                <a:solidFill>
                  <a:srgbClr val="000000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Test </a:t>
            </a:r>
            <a:r>
              <a:rPr lang="fr-FR" spc="0" err="1">
                <a:solidFill>
                  <a:srgbClr val="000000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LEDs</a:t>
            </a:r>
            <a:r>
              <a:rPr lang="fr-FR" spc="0">
                <a:solidFill>
                  <a:srgbClr val="000000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et encodeurs rotatifs</a:t>
            </a:r>
          </a:p>
        </p:txBody>
      </p:sp>
      <p:pic>
        <p:nvPicPr>
          <p:cNvPr id="6" name="Image 5" descr="Une image contenant équipement électronique&#10;&#10;Description générée automatiquement">
            <a:extLst>
              <a:ext uri="{FF2B5EF4-FFF2-40B4-BE49-F238E27FC236}">
                <a16:creationId xmlns:a16="http://schemas.microsoft.com/office/drawing/2014/main" id="{A8874E5B-F849-478D-9487-D59D2C4C11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t="24814" r="28542" b="10555"/>
          <a:stretch/>
        </p:blipFill>
        <p:spPr>
          <a:xfrm>
            <a:off x="4720804" y="1696923"/>
            <a:ext cx="7153076" cy="398789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5EDCA06-0EB1-4E15-B896-DDDD4A6D3E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2" r="24074" b="17222"/>
          <a:stretch/>
        </p:blipFill>
        <p:spPr>
          <a:xfrm>
            <a:off x="657225" y="156039"/>
            <a:ext cx="3762375" cy="6545921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616E9F3-F1D0-43F2-823F-498D4ED21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t>5</a:t>
            </a:fld>
            <a:endParaRPr lang="en-US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11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4DB6C54A-BC42-4F4B-8A7D-A239FFA06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2206" y="6117620"/>
            <a:ext cx="2743200" cy="5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17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59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60B5321B-20AD-418D-89B0-C312736F2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00"/>
          <a:stretch/>
        </p:blipFill>
        <p:spPr>
          <a:xfrm>
            <a:off x="-865" y="10"/>
            <a:ext cx="1516985" cy="6858124"/>
          </a:xfrm>
          <a:prstGeom prst="rect">
            <a:avLst/>
          </a:prstGeom>
        </p:spPr>
      </p:pic>
      <p:cxnSp>
        <p:nvCxnSpPr>
          <p:cNvPr id="73" name="Straight Connector 61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73465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re 6">
            <a:extLst>
              <a:ext uri="{FF2B5EF4-FFF2-40B4-BE49-F238E27FC236}">
                <a16:creationId xmlns:a16="http://schemas.microsoft.com/office/drawing/2014/main" id="{B1007499-2AFA-40CA-8CC2-8C731CDB8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7362" y="479254"/>
            <a:ext cx="4278313" cy="739873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r-FR" spc="0">
                <a:solidFill>
                  <a:srgbClr val="000000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Test LCD et sur synthé</a:t>
            </a:r>
          </a:p>
        </p:txBody>
      </p:sp>
      <p:pic>
        <p:nvPicPr>
          <p:cNvPr id="5" name="Image 4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C4E4DA8E-F173-44CB-B622-078FE04A5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25" y="180134"/>
            <a:ext cx="4924425" cy="6451147"/>
          </a:xfrm>
          <a:prstGeom prst="rect">
            <a:avLst/>
          </a:prstGeom>
        </p:spPr>
      </p:pic>
      <p:pic>
        <p:nvPicPr>
          <p:cNvPr id="8" name="Image 7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A3B1BBE1-4ABC-45DA-8A09-63D2586F1D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97345" y="977876"/>
            <a:ext cx="4413705" cy="5349646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A96170E-A85B-4926-B22C-4C5CA9A94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t>6</a:t>
            </a:fld>
            <a:endParaRPr lang="en-US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10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941A3479-F1FC-429D-84EF-EB8E595CA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2206" y="6117620"/>
            <a:ext cx="2743200" cy="5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58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59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60B5321B-20AD-418D-89B0-C312736F2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00"/>
          <a:stretch/>
        </p:blipFill>
        <p:spPr>
          <a:xfrm>
            <a:off x="-865" y="10"/>
            <a:ext cx="1516985" cy="6858124"/>
          </a:xfrm>
          <a:prstGeom prst="rect">
            <a:avLst/>
          </a:prstGeom>
        </p:spPr>
      </p:pic>
      <p:cxnSp>
        <p:nvCxnSpPr>
          <p:cNvPr id="73" name="Straight Connector 61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73465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re 6">
            <a:extLst>
              <a:ext uri="{FF2B5EF4-FFF2-40B4-BE49-F238E27FC236}">
                <a16:creationId xmlns:a16="http://schemas.microsoft.com/office/drawing/2014/main" id="{B1007499-2AFA-40CA-8CC2-8C731CDB8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78015" y="78819"/>
            <a:ext cx="7797799" cy="739873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r-FR" spc="0">
                <a:solidFill>
                  <a:srgbClr val="000000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prototypage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A91487C-134B-4390-B68E-F16DCC20C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t>7</a:t>
            </a:fld>
            <a:endParaRPr lang="en-US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9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D0A6A8D9-CE99-4975-8EEA-23982E69F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2206" y="6117620"/>
            <a:ext cx="2743200" cy="56875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07EBE4E-C15C-439C-9978-4FA55AB46B5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" b="1921"/>
          <a:stretch/>
        </p:blipFill>
        <p:spPr>
          <a:xfrm>
            <a:off x="2186166" y="155597"/>
            <a:ext cx="2292459" cy="660584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F8986CD-1EA8-49C5-9721-177D27772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5262" y="615436"/>
            <a:ext cx="4301338" cy="597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88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59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60B5321B-20AD-418D-89B0-C312736F23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300"/>
          <a:stretch/>
        </p:blipFill>
        <p:spPr>
          <a:xfrm>
            <a:off x="-865" y="10"/>
            <a:ext cx="1516985" cy="6858124"/>
          </a:xfrm>
          <a:prstGeom prst="rect">
            <a:avLst/>
          </a:prstGeom>
        </p:spPr>
      </p:pic>
      <p:cxnSp>
        <p:nvCxnSpPr>
          <p:cNvPr id="73" name="Straight Connector 61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73465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re 6">
            <a:extLst>
              <a:ext uri="{FF2B5EF4-FFF2-40B4-BE49-F238E27FC236}">
                <a16:creationId xmlns:a16="http://schemas.microsoft.com/office/drawing/2014/main" id="{B1007499-2AFA-40CA-8CC2-8C731CDB8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4481" y="361358"/>
            <a:ext cx="7797799" cy="739873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r-FR" spc="0">
                <a:solidFill>
                  <a:srgbClr val="000000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Vidéo du fonctionnement</a:t>
            </a:r>
          </a:p>
        </p:txBody>
      </p:sp>
      <p:sp>
        <p:nvSpPr>
          <p:cNvPr id="8" name="Sous-titre 8">
            <a:extLst>
              <a:ext uri="{FF2B5EF4-FFF2-40B4-BE49-F238E27FC236}">
                <a16:creationId xmlns:a16="http://schemas.microsoft.com/office/drawing/2014/main" id="{B4E0043F-6B1B-44F3-BE81-628BA99E1A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2559" y="6139543"/>
            <a:ext cx="7080522" cy="641477"/>
          </a:xfrm>
        </p:spPr>
        <p:txBody>
          <a:bodyPr>
            <a:normAutofit/>
          </a:bodyPr>
          <a:lstStyle/>
          <a:p>
            <a:pPr algn="l"/>
            <a:r>
              <a:rPr lang="fr-FR" i="0">
                <a:solidFill>
                  <a:srgbClr val="0070C0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Variations de note et de LFO.</a:t>
            </a:r>
            <a:endParaRPr lang="fr-FR" i="0">
              <a:solidFill>
                <a:srgbClr val="0070C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3" name="video-test-sequenceur-1">
            <a:hlinkClick r:id="" action="ppaction://media"/>
            <a:extLst>
              <a:ext uri="{FF2B5EF4-FFF2-40B4-BE49-F238E27FC236}">
                <a16:creationId xmlns:a16="http://schemas.microsoft.com/office/drawing/2014/main" id="{7AAFAAD8-20D4-42BE-97E1-4108FFD44F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31039" y="896937"/>
            <a:ext cx="9002713" cy="5064125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6952D37-9C0F-4ED7-9F8E-9C0DE8A6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t>8</a:t>
            </a:fld>
            <a:endParaRPr lang="en-US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10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8BACAC98-EDCA-49D0-9295-BC63D5F28F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2206" y="6117620"/>
            <a:ext cx="2743200" cy="5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5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59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60B5321B-20AD-418D-89B0-C312736F2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00"/>
          <a:stretch/>
        </p:blipFill>
        <p:spPr>
          <a:xfrm>
            <a:off x="-865" y="10"/>
            <a:ext cx="1516985" cy="6858124"/>
          </a:xfrm>
          <a:prstGeom prst="rect">
            <a:avLst/>
          </a:prstGeom>
        </p:spPr>
      </p:pic>
      <p:cxnSp>
        <p:nvCxnSpPr>
          <p:cNvPr id="73" name="Straight Connector 61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73465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re 6">
            <a:extLst>
              <a:ext uri="{FF2B5EF4-FFF2-40B4-BE49-F238E27FC236}">
                <a16:creationId xmlns:a16="http://schemas.microsoft.com/office/drawing/2014/main" id="{B1007499-2AFA-40CA-8CC2-8C731CDB8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4481" y="431800"/>
            <a:ext cx="7797799" cy="739873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r-FR" spc="0">
                <a:solidFill>
                  <a:srgbClr val="000000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Fonctionnement électronique</a:t>
            </a:r>
          </a:p>
        </p:txBody>
      </p:sp>
      <p:sp>
        <p:nvSpPr>
          <p:cNvPr id="8" name="Sous-titre 8">
            <a:extLst>
              <a:ext uri="{FF2B5EF4-FFF2-40B4-BE49-F238E27FC236}">
                <a16:creationId xmlns:a16="http://schemas.microsoft.com/office/drawing/2014/main" id="{A5E4D05D-2BAF-4C3E-98B6-F01FC9AC2B5D}"/>
              </a:ext>
            </a:extLst>
          </p:cNvPr>
          <p:cNvSpPr txBox="1">
            <a:spLocks/>
          </p:cNvSpPr>
          <p:nvPr/>
        </p:nvSpPr>
        <p:spPr>
          <a:xfrm>
            <a:off x="7668772" y="1109355"/>
            <a:ext cx="2761339" cy="5687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None/>
              <a:defRPr sz="24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20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16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None/>
              <a:defRPr sz="16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800" i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Encodeurs rotatif</a:t>
            </a:r>
            <a:r>
              <a:rPr lang="pl-PL" sz="2800" i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</a:t>
            </a:r>
            <a:endParaRPr lang="fr-FR" sz="2800" i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0" name="Sous-titre 8">
            <a:extLst>
              <a:ext uri="{FF2B5EF4-FFF2-40B4-BE49-F238E27FC236}">
                <a16:creationId xmlns:a16="http://schemas.microsoft.com/office/drawing/2014/main" id="{FBA97F28-A6F9-4194-8611-7CD9A86281F6}"/>
              </a:ext>
            </a:extLst>
          </p:cNvPr>
          <p:cNvSpPr txBox="1">
            <a:spLocks/>
          </p:cNvSpPr>
          <p:nvPr/>
        </p:nvSpPr>
        <p:spPr>
          <a:xfrm>
            <a:off x="4424910" y="1639208"/>
            <a:ext cx="3537875" cy="41208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None/>
              <a:defRPr sz="24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20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16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None/>
              <a:defRPr sz="16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>
                <a:solidFill>
                  <a:srgbClr val="0070C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GPIO</a:t>
            </a:r>
          </a:p>
        </p:txBody>
      </p:sp>
      <p:sp>
        <p:nvSpPr>
          <p:cNvPr id="11" name="Sous-titre 8">
            <a:extLst>
              <a:ext uri="{FF2B5EF4-FFF2-40B4-BE49-F238E27FC236}">
                <a16:creationId xmlns:a16="http://schemas.microsoft.com/office/drawing/2014/main" id="{BF17DC00-F82F-4BE5-96BF-DE0C5C87E018}"/>
              </a:ext>
            </a:extLst>
          </p:cNvPr>
          <p:cNvSpPr txBox="1">
            <a:spLocks/>
          </p:cNvSpPr>
          <p:nvPr/>
        </p:nvSpPr>
        <p:spPr>
          <a:xfrm>
            <a:off x="3196962" y="3511780"/>
            <a:ext cx="922553" cy="41208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None/>
              <a:defRPr sz="24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20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16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None/>
              <a:defRPr sz="16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>
                <a:solidFill>
                  <a:srgbClr val="0070C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SPI</a:t>
            </a:r>
          </a:p>
        </p:txBody>
      </p:sp>
      <p:sp>
        <p:nvSpPr>
          <p:cNvPr id="12" name="Sous-titre 8">
            <a:extLst>
              <a:ext uri="{FF2B5EF4-FFF2-40B4-BE49-F238E27FC236}">
                <a16:creationId xmlns:a16="http://schemas.microsoft.com/office/drawing/2014/main" id="{ACDA9784-D64D-44FF-900F-A548CF51CC9B}"/>
              </a:ext>
            </a:extLst>
          </p:cNvPr>
          <p:cNvSpPr txBox="1">
            <a:spLocks/>
          </p:cNvSpPr>
          <p:nvPr/>
        </p:nvSpPr>
        <p:spPr>
          <a:xfrm>
            <a:off x="3029633" y="5032330"/>
            <a:ext cx="922553" cy="412085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None/>
              <a:defRPr sz="24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20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16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None/>
              <a:defRPr sz="16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>
                <a:solidFill>
                  <a:srgbClr val="0070C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JACKS</a:t>
            </a:r>
          </a:p>
        </p:txBody>
      </p:sp>
      <p:sp>
        <p:nvSpPr>
          <p:cNvPr id="43" name="Sous-titre 8">
            <a:extLst>
              <a:ext uri="{FF2B5EF4-FFF2-40B4-BE49-F238E27FC236}">
                <a16:creationId xmlns:a16="http://schemas.microsoft.com/office/drawing/2014/main" id="{5D23A3F6-1F4C-4CF5-AB9F-53023990B773}"/>
              </a:ext>
            </a:extLst>
          </p:cNvPr>
          <p:cNvSpPr txBox="1">
            <a:spLocks/>
          </p:cNvSpPr>
          <p:nvPr/>
        </p:nvSpPr>
        <p:spPr>
          <a:xfrm>
            <a:off x="6908686" y="2509287"/>
            <a:ext cx="1980307" cy="51575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None/>
              <a:defRPr sz="24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20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16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None/>
              <a:defRPr sz="16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80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(c</a:t>
            </a:r>
            <a:r>
              <a:rPr lang="fr-FR" sz="280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alculs</a:t>
            </a:r>
            <a:r>
              <a:rPr lang="pl-PL" sz="280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  <a:endParaRPr lang="fr-FR" sz="280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D1BFF5A7-38BD-4326-83EE-CE905CB99060}"/>
              </a:ext>
            </a:extLst>
          </p:cNvPr>
          <p:cNvSpPr txBox="1"/>
          <p:nvPr/>
        </p:nvSpPr>
        <p:spPr>
          <a:xfrm>
            <a:off x="5904735" y="4351078"/>
            <a:ext cx="922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LCD</a:t>
            </a:r>
            <a:endParaRPr lang="fr-BE" sz="280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7" name="Sous-titre 8">
            <a:extLst>
              <a:ext uri="{FF2B5EF4-FFF2-40B4-BE49-F238E27FC236}">
                <a16:creationId xmlns:a16="http://schemas.microsoft.com/office/drawing/2014/main" id="{E76CD3E0-FB5A-4D99-9778-367FDB52EB30}"/>
              </a:ext>
            </a:extLst>
          </p:cNvPr>
          <p:cNvSpPr txBox="1">
            <a:spLocks/>
          </p:cNvSpPr>
          <p:nvPr/>
        </p:nvSpPr>
        <p:spPr>
          <a:xfrm>
            <a:off x="6239341" y="3557368"/>
            <a:ext cx="922553" cy="41208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None/>
              <a:defRPr sz="24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20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16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None/>
              <a:defRPr sz="16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>
                <a:solidFill>
                  <a:srgbClr val="0070C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I²C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482EC8F-151F-4478-9AE6-816F7D026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t>9</a:t>
            </a:fld>
            <a:endParaRPr lang="en-US">
              <a:solidFill>
                <a:schemeClr val="bg1">
                  <a:alpha val="70000"/>
                </a:schemeClr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873B5CCA-530F-41F0-B001-D48FB7A1ABBA}"/>
              </a:ext>
            </a:extLst>
          </p:cNvPr>
          <p:cNvSpPr txBox="1"/>
          <p:nvPr/>
        </p:nvSpPr>
        <p:spPr>
          <a:xfrm>
            <a:off x="5085828" y="2549304"/>
            <a:ext cx="22169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i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Raspberry Pi </a:t>
            </a:r>
            <a:endParaRPr lang="fr-BE" sz="280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799E791-3EC5-4536-9B00-057ED5D68365}"/>
              </a:ext>
            </a:extLst>
          </p:cNvPr>
          <p:cNvSpPr txBox="1"/>
          <p:nvPr/>
        </p:nvSpPr>
        <p:spPr>
          <a:xfrm>
            <a:off x="3516785" y="4341972"/>
            <a:ext cx="9985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i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DAC</a:t>
            </a:r>
            <a:endParaRPr lang="fr-BE" sz="280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C9FDEA3-8E6F-4241-BBF3-C291682843F8}"/>
              </a:ext>
            </a:extLst>
          </p:cNvPr>
          <p:cNvSpPr txBox="1"/>
          <p:nvPr/>
        </p:nvSpPr>
        <p:spPr>
          <a:xfrm>
            <a:off x="2971157" y="5588419"/>
            <a:ext cx="20790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i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Synthétiseur</a:t>
            </a:r>
            <a:endParaRPr lang="fr-BE" sz="2800"/>
          </a:p>
        </p:txBody>
      </p:sp>
      <p:pic>
        <p:nvPicPr>
          <p:cNvPr id="36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169B8AD3-04BA-44C4-B1E7-C12713277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2206" y="6117620"/>
            <a:ext cx="2743200" cy="568757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B9A2BD27-56A0-4E5E-BDAF-B654415AF5E6}"/>
              </a:ext>
            </a:extLst>
          </p:cNvPr>
          <p:cNvSpPr txBox="1"/>
          <p:nvPr/>
        </p:nvSpPr>
        <p:spPr>
          <a:xfrm>
            <a:off x="8843651" y="4341972"/>
            <a:ext cx="922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LEDs</a:t>
            </a:r>
            <a:endParaRPr lang="fr-BE" sz="280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5" name="Sous-titre 8">
            <a:extLst>
              <a:ext uri="{FF2B5EF4-FFF2-40B4-BE49-F238E27FC236}">
                <a16:creationId xmlns:a16="http://schemas.microsoft.com/office/drawing/2014/main" id="{636F8FB4-DFAE-47E7-ABF3-2D58DD520389}"/>
              </a:ext>
            </a:extLst>
          </p:cNvPr>
          <p:cNvSpPr txBox="1">
            <a:spLocks/>
          </p:cNvSpPr>
          <p:nvPr/>
        </p:nvSpPr>
        <p:spPr>
          <a:xfrm>
            <a:off x="3166060" y="1111044"/>
            <a:ext cx="1285949" cy="5687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None/>
              <a:defRPr sz="24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20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16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None/>
              <a:defRPr sz="16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800" i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Boutons</a:t>
            </a:r>
          </a:p>
        </p:txBody>
      </p:sp>
      <p:sp>
        <p:nvSpPr>
          <p:cNvPr id="51" name="Sous-titre 8">
            <a:extLst>
              <a:ext uri="{FF2B5EF4-FFF2-40B4-BE49-F238E27FC236}">
                <a16:creationId xmlns:a16="http://schemas.microsoft.com/office/drawing/2014/main" id="{2D021186-EC32-49C5-9C20-823503045634}"/>
              </a:ext>
            </a:extLst>
          </p:cNvPr>
          <p:cNvSpPr txBox="1">
            <a:spLocks/>
          </p:cNvSpPr>
          <p:nvPr/>
        </p:nvSpPr>
        <p:spPr>
          <a:xfrm>
            <a:off x="9304926" y="3578849"/>
            <a:ext cx="922553" cy="41208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None/>
              <a:defRPr sz="24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20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16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None/>
              <a:defRPr sz="16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>
                <a:solidFill>
                  <a:srgbClr val="0070C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GPIO</a:t>
            </a:r>
          </a:p>
        </p:txBody>
      </p:sp>
      <p:cxnSp>
        <p:nvCxnSpPr>
          <p:cNvPr id="52" name="Connecteur : en angle 51">
            <a:extLst>
              <a:ext uri="{FF2B5EF4-FFF2-40B4-BE49-F238E27FC236}">
                <a16:creationId xmlns:a16="http://schemas.microsoft.com/office/drawing/2014/main" id="{A87FA4C4-1F58-4BDD-9B16-EE7F510A4CEC}"/>
              </a:ext>
            </a:extLst>
          </p:cNvPr>
          <p:cNvCxnSpPr>
            <a:cxnSpLocks/>
            <a:stCxn id="27" idx="2"/>
            <a:endCxn id="29" idx="0"/>
          </p:cNvCxnSpPr>
          <p:nvPr/>
        </p:nvCxnSpPr>
        <p:spPr>
          <a:xfrm rot="5400000">
            <a:off x="4470442" y="2618134"/>
            <a:ext cx="1269448" cy="2178229"/>
          </a:xfrm>
          <a:prstGeom prst="bentConnector3">
            <a:avLst>
              <a:gd name="adj1" fmla="val 23425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 : en angle 60">
            <a:extLst>
              <a:ext uri="{FF2B5EF4-FFF2-40B4-BE49-F238E27FC236}">
                <a16:creationId xmlns:a16="http://schemas.microsoft.com/office/drawing/2014/main" id="{CBCB2DE2-15AD-4521-90EF-C4450F42E460}"/>
              </a:ext>
            </a:extLst>
          </p:cNvPr>
          <p:cNvCxnSpPr>
            <a:cxnSpLocks/>
            <a:stCxn id="27" idx="2"/>
            <a:endCxn id="77" idx="0"/>
          </p:cNvCxnSpPr>
          <p:nvPr/>
        </p:nvCxnSpPr>
        <p:spPr>
          <a:xfrm rot="16200000" flipH="1">
            <a:off x="5640868" y="3625935"/>
            <a:ext cx="1278554" cy="171731"/>
          </a:xfrm>
          <a:prstGeom prst="bentConnector3">
            <a:avLst>
              <a:gd name="adj1" fmla="val 2292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 : en angle 63">
            <a:extLst>
              <a:ext uri="{FF2B5EF4-FFF2-40B4-BE49-F238E27FC236}">
                <a16:creationId xmlns:a16="http://schemas.microsoft.com/office/drawing/2014/main" id="{BC3245A2-067D-4683-A534-64C18D9D1B10}"/>
              </a:ext>
            </a:extLst>
          </p:cNvPr>
          <p:cNvCxnSpPr>
            <a:cxnSpLocks/>
            <a:stCxn id="27" idx="2"/>
            <a:endCxn id="41" idx="0"/>
          </p:cNvCxnSpPr>
          <p:nvPr/>
        </p:nvCxnSpPr>
        <p:spPr>
          <a:xfrm rot="16200000" flipH="1">
            <a:off x="7114879" y="2151924"/>
            <a:ext cx="1269448" cy="3110647"/>
          </a:xfrm>
          <a:prstGeom prst="bentConnector3">
            <a:avLst>
              <a:gd name="adj1" fmla="val 23425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 : en angle 77">
            <a:extLst>
              <a:ext uri="{FF2B5EF4-FFF2-40B4-BE49-F238E27FC236}">
                <a16:creationId xmlns:a16="http://schemas.microsoft.com/office/drawing/2014/main" id="{D3E9A63F-A5DE-4472-8B87-EA6981F2AF60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 rot="5400000">
            <a:off x="7186266" y="686127"/>
            <a:ext cx="871191" cy="2855162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>
            <a:extLst>
              <a:ext uri="{FF2B5EF4-FFF2-40B4-BE49-F238E27FC236}">
                <a16:creationId xmlns:a16="http://schemas.microsoft.com/office/drawing/2014/main" id="{E302B7F1-DCE8-44AD-9BEA-630333CF36A6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4010661" y="4865192"/>
            <a:ext cx="5390" cy="72322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 : en angle 82">
            <a:extLst>
              <a:ext uri="{FF2B5EF4-FFF2-40B4-BE49-F238E27FC236}">
                <a16:creationId xmlns:a16="http://schemas.microsoft.com/office/drawing/2014/main" id="{7D73BF3D-47C0-45D0-8107-8E3EF43A0C41}"/>
              </a:ext>
            </a:extLst>
          </p:cNvPr>
          <p:cNvCxnSpPr>
            <a:cxnSpLocks/>
            <a:stCxn id="45" idx="2"/>
            <a:endCxn id="27" idx="0"/>
          </p:cNvCxnSpPr>
          <p:nvPr/>
        </p:nvCxnSpPr>
        <p:spPr>
          <a:xfrm rot="16200000" flipH="1">
            <a:off x="4566906" y="921930"/>
            <a:ext cx="869502" cy="2385245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931648"/>
      </p:ext>
    </p:extLst>
  </p:cSld>
  <p:clrMapOvr>
    <a:masterClrMapping/>
  </p:clrMapOvr>
</p:sld>
</file>

<file path=ppt/theme/theme1.xml><?xml version="1.0" encoding="utf-8"?>
<a:theme xmlns:a="http://schemas.openxmlformats.org/drawingml/2006/main" name="LeafVTI">
  <a:themeElements>
    <a:clrScheme name="Leaf">
      <a:dk1>
        <a:sysClr val="windowText" lastClr="000000"/>
      </a:dk1>
      <a:lt1>
        <a:sysClr val="window" lastClr="FFFFFF"/>
      </a:lt1>
      <a:dk2>
        <a:srgbClr val="732124"/>
      </a:dk2>
      <a:lt2>
        <a:srgbClr val="F0EDE5"/>
      </a:lt2>
      <a:accent1>
        <a:srgbClr val="D34817"/>
      </a:accent1>
      <a:accent2>
        <a:srgbClr val="A68D65"/>
      </a:accent2>
      <a:accent3>
        <a:srgbClr val="728377"/>
      </a:accent3>
      <a:accent4>
        <a:srgbClr val="B4797B"/>
      </a:accent4>
      <a:accent5>
        <a:srgbClr val="CE8439"/>
      </a:accent5>
      <a:accent6>
        <a:srgbClr val="CF3A2A"/>
      </a:accent6>
      <a:hlink>
        <a:srgbClr val="D06853"/>
      </a:hlink>
      <a:folHlink>
        <a:srgbClr val="B67779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016F8F08CA6E4AAF8B5829A9D343F2" ma:contentTypeVersion="11" ma:contentTypeDescription="Crée un document." ma:contentTypeScope="" ma:versionID="3a9c02a3c045c6184b11cba5a1202a3b">
  <xsd:schema xmlns:xsd="http://www.w3.org/2001/XMLSchema" xmlns:xs="http://www.w3.org/2001/XMLSchema" xmlns:p="http://schemas.microsoft.com/office/2006/metadata/properties" xmlns:ns2="337f8206-d914-4883-82d3-f5649ff7b71e" xmlns:ns3="6392bf25-5fda-4932-aaf2-fd72b7b5cd81" targetNamespace="http://schemas.microsoft.com/office/2006/metadata/properties" ma:root="true" ma:fieldsID="d67ff0c804042af66fe4bfb543f05dc3" ns2:_="" ns3:_="">
    <xsd:import namespace="337f8206-d914-4883-82d3-f5649ff7b71e"/>
    <xsd:import namespace="6392bf25-5fda-4932-aaf2-fd72b7b5cd8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7f8206-d914-4883-82d3-f5649ff7b7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92bf25-5fda-4932-aaf2-fd72b7b5cd81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6392bf25-5fda-4932-aaf2-fd72b7b5cd81">
      <UserInfo>
        <DisplayName>PIETRASZ  Kamil</DisplayName>
        <AccountId>14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768FB8B1-145E-48CE-A159-E64AB7C4300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585101-FDEB-4A66-8ABC-F30A697B08CD}">
  <ds:schemaRefs>
    <ds:schemaRef ds:uri="337f8206-d914-4883-82d3-f5649ff7b71e"/>
    <ds:schemaRef ds:uri="6392bf25-5fda-4932-aaf2-fd72b7b5cd8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B678126-E6A3-4EC3-8251-32F0554A799D}">
  <ds:schemaRefs>
    <ds:schemaRef ds:uri="337f8206-d914-4883-82d3-f5649ff7b71e"/>
    <ds:schemaRef ds:uri="6392bf25-5fda-4932-aaf2-fd72b7b5cd8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247</Words>
  <Application>Microsoft Office PowerPoint</Application>
  <PresentationFormat>Grand écran</PresentationFormat>
  <Paragraphs>89</Paragraphs>
  <Slides>17</Slides>
  <Notes>1</Notes>
  <HiddenSlides>0</HiddenSlides>
  <MMClips>1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7" baseType="lpstr">
      <vt:lpstr>Arial</vt:lpstr>
      <vt:lpstr>Avenir Next LT Pro Light</vt:lpstr>
      <vt:lpstr>Calibri</vt:lpstr>
      <vt:lpstr>Courier New</vt:lpstr>
      <vt:lpstr>Rockwell Nova Light</vt:lpstr>
      <vt:lpstr>Source Sans Pro</vt:lpstr>
      <vt:lpstr>Source Sans Pro Black</vt:lpstr>
      <vt:lpstr>Source Sans Pro SemiBold</vt:lpstr>
      <vt:lpstr>Wingdings</vt:lpstr>
      <vt:lpstr>LeafVTI</vt:lpstr>
      <vt:lpstr>Séquenceur multicanal à commande numérique pour synthétiseurs analogiques (semi-) modulaires</vt:lpstr>
      <vt:lpstr>OVERVIEW</vt:lpstr>
      <vt:lpstr>Objectif du projet</vt:lpstr>
      <vt:lpstr>Design</vt:lpstr>
      <vt:lpstr>Test LEDs et encodeurs rotatifs</vt:lpstr>
      <vt:lpstr>Test LCD et sur synthé</vt:lpstr>
      <vt:lpstr>prototypage</vt:lpstr>
      <vt:lpstr>Vidéo du fonctionnement</vt:lpstr>
      <vt:lpstr>Fonctionnement électronique</vt:lpstr>
      <vt:lpstr>Fonctionnement code</vt:lpstr>
      <vt:lpstr>Présentation PowerPoint</vt:lpstr>
      <vt:lpstr>Présentation PowerPoint</vt:lpstr>
      <vt:lpstr>Présentation PowerPoint</vt:lpstr>
      <vt:lpstr>Bill of materials</vt:lpstr>
      <vt:lpstr>Futurs rajouts ou améliorations</vt:lpstr>
      <vt:lpstr>Conclusion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>Lucas PLACENTINO</cp:lastModifiedBy>
  <cp:revision>1</cp:revision>
  <dcterms:created xsi:type="dcterms:W3CDTF">2021-12-16T17:28:24Z</dcterms:created>
  <dcterms:modified xsi:type="dcterms:W3CDTF">2021-12-19T16:26:31Z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0x01010040016F8F08CA6E4AAF8B5829A9D343F2</vt:lpwstr>
  </property>
</Properties>
</file>